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2" r:id="rId3"/>
    <p:sldId id="535" r:id="rId4"/>
    <p:sldId id="536" r:id="rId5"/>
    <p:sldId id="537" r:id="rId6"/>
    <p:sldId id="539" r:id="rId7"/>
    <p:sldId id="541" r:id="rId8"/>
    <p:sldId id="542" r:id="rId9"/>
    <p:sldId id="543" r:id="rId10"/>
    <p:sldId id="544" r:id="rId11"/>
    <p:sldId id="545" r:id="rId12"/>
    <p:sldId id="546" r:id="rId13"/>
    <p:sldId id="547" r:id="rId14"/>
    <p:sldId id="548" r:id="rId15"/>
    <p:sldId id="549" r:id="rId16"/>
    <p:sldId id="550" r:id="rId17"/>
    <p:sldId id="551" r:id="rId18"/>
    <p:sldId id="552" r:id="rId19"/>
    <p:sldId id="553" r:id="rId20"/>
    <p:sldId id="554" r:id="rId21"/>
    <p:sldId id="555" r:id="rId22"/>
    <p:sldId id="556" r:id="rId23"/>
    <p:sldId id="557" r:id="rId24"/>
    <p:sldId id="558" r:id="rId25"/>
    <p:sldId id="559" r:id="rId26"/>
    <p:sldId id="560" r:id="rId27"/>
    <p:sldId id="561" r:id="rId28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F0B83F-A26A-A3AC-C122-B9AFF84C61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A764CB-1CAC-7362-B3F7-994CD4859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06D32A-1350-922F-D139-040A96910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55A6-C47C-4C28-93AA-A5190E24C3B7}" type="datetimeFigureOut">
              <a:rPr lang="LID4096" smtClean="0"/>
              <a:t>09/20/2023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7B012B-BCB6-5549-9818-7777C357C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DC93A1-2210-6FDA-E9D5-A925DC941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B27C-7CF0-4EB8-AA8E-511D0E2997A6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66132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B086F8-5F1E-121E-70E5-06E530701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B4D170-0B2B-2141-3895-5ABD93207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CDD0A0-A752-7574-A3E2-40BB89423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55A6-C47C-4C28-93AA-A5190E24C3B7}" type="datetimeFigureOut">
              <a:rPr lang="LID4096" smtClean="0"/>
              <a:t>09/20/2023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19C9F6-5EB5-DBD4-4F76-74B7093A8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6B940C-4623-115F-3985-D8CDB3EA2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B27C-7CF0-4EB8-AA8E-511D0E2997A6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6666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FDB8AC-42F1-B071-FC33-DD9D3617A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A05C7B-B15F-EB4E-6E9B-34024CCDF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C87A68-E2DB-695E-DFC7-4FD88F236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55A6-C47C-4C28-93AA-A5190E24C3B7}" type="datetimeFigureOut">
              <a:rPr lang="LID4096" smtClean="0"/>
              <a:t>09/20/2023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B986D7-2F9E-5CCA-1A1D-6C3312C75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DDCC2A-3343-03AF-1D94-C5CEDA3C8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B27C-7CF0-4EB8-AA8E-511D0E2997A6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18706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41F812-D42D-933C-7DBC-EB79C737B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574E3D-9FFD-AD06-B49B-FB6EFB907F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26739EB-49F1-4CB1-AE00-36A1516EA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6BB8BC-DDC8-A834-0425-3B12FB17A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55A6-C47C-4C28-93AA-A5190E24C3B7}" type="datetimeFigureOut">
              <a:rPr lang="LID4096" smtClean="0"/>
              <a:t>09/20/2023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F1E31A-F45A-D76A-48C5-AC56589CF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E9D235-5F84-7323-B826-96B911FFF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B27C-7CF0-4EB8-AA8E-511D0E2997A6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21154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77F624-D64E-0090-7B72-486CADE35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BBC746-5787-1451-593F-AF1A5B2DF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26F94A7-F3CC-9CD9-DC18-50BFCF43C4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4F699A9-3E16-F224-EB83-BC002B4154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0705949-C233-5C64-073A-92BEABC2F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D43CD1A-AF1F-07D3-AE11-2586E4B2B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55A6-C47C-4C28-93AA-A5190E24C3B7}" type="datetimeFigureOut">
              <a:rPr lang="LID4096" smtClean="0"/>
              <a:t>09/20/2023</a:t>
            </a:fld>
            <a:endParaRPr lang="LID4096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7C46131-2EEB-6438-AD99-5A6BD7697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00483D0-B30B-9897-9C63-D19853E17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B27C-7CF0-4EB8-AA8E-511D0E2997A6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10586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152A92-E732-25FD-70A3-5351223B7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FA046E1-BDCD-003E-5837-69CE1A5EE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55A6-C47C-4C28-93AA-A5190E24C3B7}" type="datetimeFigureOut">
              <a:rPr lang="LID4096" smtClean="0"/>
              <a:t>09/20/2023</a:t>
            </a:fld>
            <a:endParaRPr lang="LID4096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2DF5325-8D7E-55F3-D691-C932580AF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9F1918-A5F4-E6DB-D324-3945B0A56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B27C-7CF0-4EB8-AA8E-511D0E2997A6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71456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E8A395E-9490-12A2-62DF-53C3FB19D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55A6-C47C-4C28-93AA-A5190E24C3B7}" type="datetimeFigureOut">
              <a:rPr lang="LID4096" smtClean="0"/>
              <a:t>09/20/2023</a:t>
            </a:fld>
            <a:endParaRPr lang="LID4096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D604A42-2CAB-83BB-CB53-5FD7AE772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75CE00-AC01-DFD9-371B-56D450BE7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B27C-7CF0-4EB8-AA8E-511D0E2997A6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48293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14FA72-0E78-42D6-C782-76DAE5F4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BCD169-CF26-CCF5-EBF3-6E888CD2F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5CE5ED-6F8A-6F01-602D-EEB4F3031A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3EB63B-C919-0A04-FC42-9ED0FA273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55A6-C47C-4C28-93AA-A5190E24C3B7}" type="datetimeFigureOut">
              <a:rPr lang="LID4096" smtClean="0"/>
              <a:t>09/20/2023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BBD921D-B3B6-304D-8438-5C186825A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73F4CC-C972-3BDD-CFBD-C6BC51421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B27C-7CF0-4EB8-AA8E-511D0E2997A6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68014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4B379B-D53D-047A-4444-783E905CB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BFD9ADC-61E2-EF85-AA1A-0E2ACBD0A1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B5342B9-3052-4554-353B-FB30A003C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B1C0AE6-1933-CA7A-94CE-DB2B0FA00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55A6-C47C-4C28-93AA-A5190E24C3B7}" type="datetimeFigureOut">
              <a:rPr lang="LID4096" smtClean="0"/>
              <a:t>09/20/2023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16AFBDF-34B6-1416-A967-30C477891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11E659-F0BC-BD11-0ADE-AE226AFEE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B27C-7CF0-4EB8-AA8E-511D0E2997A6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81547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71A5D6-523C-5F1A-3B4B-78A419CFC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30BBB2B-F967-19E5-685C-550262A358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563FE5-38A7-2F94-0817-BA6F554B2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55A6-C47C-4C28-93AA-A5190E24C3B7}" type="datetimeFigureOut">
              <a:rPr lang="LID4096" smtClean="0"/>
              <a:t>09/20/2023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6C3E23-1EC2-3C12-4CBF-CB11DD81A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83EF47-FC1E-768D-B4F1-4299D1EFB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B27C-7CF0-4EB8-AA8E-511D0E2997A6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6338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45735B0-FBEE-B745-318F-4ABB70CB3A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DC97329-215C-9115-D38B-7F398972AA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41F463-39A5-CBFF-C853-8F2DAD3D0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55A6-C47C-4C28-93AA-A5190E24C3B7}" type="datetimeFigureOut">
              <a:rPr lang="LID4096" smtClean="0"/>
              <a:t>09/20/2023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1B45BF-ADE4-95DA-ACD0-381DE311D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7F7D96-E79F-A9D1-2D0C-5DDEDFC02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B27C-7CF0-4EB8-AA8E-511D0E2997A6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405968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8C84486-D08C-E668-0786-638BF5698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84F5EA-1318-D556-8A45-38948A1B0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66DF83-339A-80FE-0DAE-4165764373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155A6-C47C-4C28-93AA-A5190E24C3B7}" type="datetimeFigureOut">
              <a:rPr lang="LID4096" smtClean="0"/>
              <a:t>09/20/2023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BF4924-9CAC-1080-735A-98D93F38D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9D76AB-24FE-9592-5C7A-2BFE04416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4B27C-7CF0-4EB8-AA8E-511D0E2997A6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53324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FB49C29-F90E-B86B-A7B7-F7FA8FFD8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57"/>
            <a:ext cx="12188167" cy="686015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867050" y="1094963"/>
            <a:ext cx="8121445" cy="2387600"/>
          </a:xfrm>
        </p:spPr>
        <p:txBody>
          <a:bodyPr/>
          <a:lstStyle/>
          <a:p>
            <a:r>
              <a:rPr lang="en-US">
                <a:latin typeface="+mn-lt"/>
              </a:rPr>
              <a:t>RESOLUTION DE PROBLEMES </a:t>
            </a:r>
            <a:endParaRPr lang="en-US" dirty="0">
              <a:latin typeface="+mn-lt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781968" y="3646586"/>
            <a:ext cx="4617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/>
              <a:t>ETAT § COMPARAISON</a:t>
            </a:r>
          </a:p>
          <a:p>
            <a:pPr algn="ctr"/>
            <a:endParaRPr lang="en-US" dirty="0">
              <a:latin typeface="Open-Dyslexic" panose="020B0603030804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0EFA744-C6AF-4C07-82C6-E8B0CC722C00}"/>
              </a:ext>
            </a:extLst>
          </p:cNvPr>
          <p:cNvSpPr txBox="1"/>
          <p:nvPr/>
        </p:nvSpPr>
        <p:spPr>
          <a:xfrm rot="21121517">
            <a:off x="3902835" y="4505733"/>
            <a:ext cx="4382497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400" b="1"/>
              <a:t>ENTRAINEMENT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74467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F7FC4AE-5181-0090-50FB-7CDCB968577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712"/>
            <a:ext cx="12181267" cy="6864048"/>
          </a:xfrm>
          <a:prstGeom prst="rect">
            <a:avLst/>
          </a:prstGeom>
        </p:spPr>
      </p:pic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EA1BD820-63C3-AECB-D07A-1FE582B6F77B}"/>
              </a:ext>
            </a:extLst>
          </p:cNvPr>
          <p:cNvSpPr/>
          <p:nvPr/>
        </p:nvSpPr>
        <p:spPr>
          <a:xfrm>
            <a:off x="206476" y="108155"/>
            <a:ext cx="5751871" cy="1671484"/>
          </a:xfrm>
          <a:prstGeom prst="wedgeRectCallout">
            <a:avLst>
              <a:gd name="adj1" fmla="val 9969"/>
              <a:gd name="adj2" fmla="val 1070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1">
                    <a:lumMod val="95000"/>
                    <a:lumOff val="5000"/>
                  </a:schemeClr>
                </a:solidFill>
                <a:latin typeface="Open-Dyslexic" panose="020B0603030804020204" pitchFamily="34" charset="0"/>
              </a:rPr>
              <a:t>Salut ! C'est parti pour un premier entrainement sur les situations de COMPARAISON et de COMPOSITION</a:t>
            </a:r>
            <a:r>
              <a:rPr lang="fr-FR"/>
              <a:t>t</a:t>
            </a:r>
            <a:endParaRPr lang="LID4096"/>
          </a:p>
        </p:txBody>
      </p:sp>
      <p:sp>
        <p:nvSpPr>
          <p:cNvPr id="7" name="Bulle narrative : rectangle 6">
            <a:extLst>
              <a:ext uri="{FF2B5EF4-FFF2-40B4-BE49-F238E27FC236}">
                <a16:creationId xmlns:a16="http://schemas.microsoft.com/office/drawing/2014/main" id="{5CF0DF5E-D83A-470D-F2BF-310C1FF30A23}"/>
              </a:ext>
            </a:extLst>
          </p:cNvPr>
          <p:cNvSpPr/>
          <p:nvPr/>
        </p:nvSpPr>
        <p:spPr>
          <a:xfrm>
            <a:off x="6508955" y="221226"/>
            <a:ext cx="5476568" cy="1455174"/>
          </a:xfrm>
          <a:prstGeom prst="wedgeRectCallout">
            <a:avLst>
              <a:gd name="adj1" fmla="val 9969"/>
              <a:gd name="adj2" fmla="val 1070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1">
                    <a:lumMod val="95000"/>
                    <a:lumOff val="5000"/>
                  </a:schemeClr>
                </a:solidFill>
                <a:latin typeface="Open-Dyslexic" panose="020B0603030804020204" pitchFamily="34" charset="0"/>
              </a:rPr>
              <a:t>Salut ! Oui mais commençons par un petit rappel ! 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90537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9C8500E-1911-4D2A-9CEC-3577F5187E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1" y="0"/>
            <a:ext cx="12083797" cy="6858000"/>
          </a:xfrm>
          <a:prstGeom prst="rect">
            <a:avLst/>
          </a:prstGeom>
        </p:spPr>
      </p:pic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85DB9A6A-BEEF-4F86-5A7E-3A35B4307845}"/>
              </a:ext>
            </a:extLst>
          </p:cNvPr>
          <p:cNvSpPr/>
          <p:nvPr/>
        </p:nvSpPr>
        <p:spPr>
          <a:xfrm>
            <a:off x="206477" y="108155"/>
            <a:ext cx="5476568" cy="1455174"/>
          </a:xfrm>
          <a:prstGeom prst="wedgeRectCallout">
            <a:avLst>
              <a:gd name="adj1" fmla="val 37438"/>
              <a:gd name="adj2" fmla="val 112499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1">
                    <a:lumMod val="95000"/>
                    <a:lumOff val="5000"/>
                  </a:schemeClr>
                </a:solidFill>
                <a:latin typeface="Open-Dyslexic" panose="020B0603030804020204" pitchFamily="34" charset="0"/>
              </a:rPr>
              <a:t>Commençons par rappeler ce que nous savons du vocabulaire de l'énoncé...</a:t>
            </a:r>
            <a:endParaRPr lang="LID4096"/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9BC1F326-664A-16B1-0AEB-D9CF7D1C52B4}"/>
              </a:ext>
            </a:extLst>
          </p:cNvPr>
          <p:cNvSpPr/>
          <p:nvPr/>
        </p:nvSpPr>
        <p:spPr>
          <a:xfrm>
            <a:off x="6508955" y="221226"/>
            <a:ext cx="5476568" cy="1455174"/>
          </a:xfrm>
          <a:prstGeom prst="wedgeRectCallout">
            <a:avLst>
              <a:gd name="adj1" fmla="val 9969"/>
              <a:gd name="adj2" fmla="val 1070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1">
                    <a:lumMod val="95000"/>
                    <a:lumOff val="5000"/>
                  </a:schemeClr>
                </a:solidFill>
                <a:latin typeface="Open-Dyslexic" panose="020B0603030804020204" pitchFamily="34" charset="0"/>
              </a:rPr>
              <a:t>Oui les mots qui accompagnent une valeur d'ETAT ou de COMPARAISON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72897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9C8500E-1911-4D2A-9CEC-3577F5187E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1" y="0"/>
            <a:ext cx="12083797" cy="6858000"/>
          </a:xfrm>
          <a:prstGeom prst="rect">
            <a:avLst/>
          </a:prstGeom>
        </p:spPr>
      </p:pic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85DB9A6A-BEEF-4F86-5A7E-3A35B4307845}"/>
              </a:ext>
            </a:extLst>
          </p:cNvPr>
          <p:cNvSpPr/>
          <p:nvPr/>
        </p:nvSpPr>
        <p:spPr>
          <a:xfrm>
            <a:off x="206477" y="108154"/>
            <a:ext cx="5476568" cy="2163098"/>
          </a:xfrm>
          <a:prstGeom prst="wedgeRectCallout">
            <a:avLst>
              <a:gd name="adj1" fmla="val 35643"/>
              <a:gd name="adj2" fmla="val 58408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1">
                    <a:lumMod val="95000"/>
                    <a:lumOff val="5000"/>
                  </a:schemeClr>
                </a:solidFill>
                <a:latin typeface="Open-Dyslexic" panose="020B0603030804020204" pitchFamily="34" charset="0"/>
              </a:rPr>
              <a:t>Es-tu capable de me donner des mots qui indiquent qu'une valeur est une valeur d'ETAT ?</a:t>
            </a:r>
            <a:endParaRPr lang="LID4096"/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9BC1F326-664A-16B1-0AEB-D9CF7D1C52B4}"/>
              </a:ext>
            </a:extLst>
          </p:cNvPr>
          <p:cNvSpPr/>
          <p:nvPr/>
        </p:nvSpPr>
        <p:spPr>
          <a:xfrm>
            <a:off x="6508955" y="108154"/>
            <a:ext cx="5476568" cy="2163098"/>
          </a:xfrm>
          <a:prstGeom prst="wedgeRectCallout">
            <a:avLst>
              <a:gd name="adj1" fmla="val -32401"/>
              <a:gd name="adj2" fmla="val 62549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1">
                    <a:lumMod val="95000"/>
                    <a:lumOff val="5000"/>
                  </a:schemeClr>
                </a:solidFill>
                <a:latin typeface="Open-Dyslexic" panose="020B0603030804020204" pitchFamily="34" charset="0"/>
              </a:rPr>
              <a:t>Es-tu capable de me donner des mots qui indiquent qu'une valeur est une valeur de COMPARAISON ?</a:t>
            </a:r>
            <a:endParaRPr lang="LID4096" sz="28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68C0D09-7235-66CD-9C24-DF8B00600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500D38D-B923-309F-99C0-3AD6210106B5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AF720DB-523C-73C5-9DDE-DAC15EC68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097E1A4C-EEAB-884B-E95B-51C0C4F47D12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2C2D7FB-9294-48D7-6E46-E594AC72BE7A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75419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9C8500E-1911-4D2A-9CEC-3577F5187E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1" y="0"/>
            <a:ext cx="12083797" cy="6858000"/>
          </a:xfrm>
          <a:prstGeom prst="rect">
            <a:avLst/>
          </a:prstGeom>
        </p:spPr>
      </p:pic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85DB9A6A-BEEF-4F86-5A7E-3A35B4307845}"/>
              </a:ext>
            </a:extLst>
          </p:cNvPr>
          <p:cNvSpPr/>
          <p:nvPr/>
        </p:nvSpPr>
        <p:spPr>
          <a:xfrm>
            <a:off x="206477" y="108154"/>
            <a:ext cx="5476568" cy="1533833"/>
          </a:xfrm>
          <a:prstGeom prst="wedgeRectCallout">
            <a:avLst>
              <a:gd name="adj1" fmla="val 33489"/>
              <a:gd name="adj2" fmla="val 10648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1">
                    <a:lumMod val="95000"/>
                    <a:lumOff val="5000"/>
                  </a:schemeClr>
                </a:solidFill>
                <a:latin typeface="Open-Dyslexic" panose="020B0603030804020204" pitchFamily="34" charset="0"/>
              </a:rPr>
              <a:t>Voici une liste incomplète des mots qui vont avec les valeurs d'ETAT</a:t>
            </a:r>
            <a:endParaRPr lang="LID4096"/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9BC1F326-664A-16B1-0AEB-D9CF7D1C52B4}"/>
              </a:ext>
            </a:extLst>
          </p:cNvPr>
          <p:cNvSpPr/>
          <p:nvPr/>
        </p:nvSpPr>
        <p:spPr>
          <a:xfrm>
            <a:off x="6508955" y="108154"/>
            <a:ext cx="5476568" cy="1533833"/>
          </a:xfrm>
          <a:prstGeom prst="wedgeRectCallout">
            <a:avLst>
              <a:gd name="adj1" fmla="val -29528"/>
              <a:gd name="adj2" fmla="val 10806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1">
                    <a:lumMod val="95000"/>
                    <a:lumOff val="5000"/>
                  </a:schemeClr>
                </a:solidFill>
                <a:latin typeface="Open-Dyslexic" panose="020B0603030804020204" pitchFamily="34" charset="0"/>
              </a:rPr>
              <a:t>Et ici la liste des groupes de mots qui vont avec les valeurs de COMPARAISON</a:t>
            </a:r>
            <a:endParaRPr lang="LID4096" sz="28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68C0D09-7235-66CD-9C24-DF8B00600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500D38D-B923-309F-99C0-3AD6210106B5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AF720DB-523C-73C5-9DDE-DAC15EC68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097E1A4C-EEAB-884B-E95B-51C0C4F47D12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2C2D7FB-9294-48D7-6E46-E594AC72BE7A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424E39B-347F-BEFB-7776-A0B695D51C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2129" y="4167613"/>
            <a:ext cx="1310754" cy="41913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BD09FB2-D441-2620-0A51-36D4F5BEC7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1190" y="4632416"/>
            <a:ext cx="1310754" cy="38103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8AC5FD-720C-AA13-21B9-7840997675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0641" y="5075947"/>
            <a:ext cx="258304" cy="3444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EB0F08-632E-3062-FB54-DB3B812932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1190" y="5482850"/>
            <a:ext cx="1409822" cy="38103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4F1EBAF-B8B9-6782-9E76-4B2E1C4551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92667" y="4633604"/>
            <a:ext cx="1188823" cy="32768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2F43131-5814-78A3-6A55-10C68EDC21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1617" y="4048870"/>
            <a:ext cx="1463167" cy="30482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4C0BE6F-F99F-2D48-2723-167E726C41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10218" y="4040752"/>
            <a:ext cx="1219306" cy="36579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8C99D66-EE10-4BFE-61CA-5E57B1CE13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24074" y="4670170"/>
            <a:ext cx="1534574" cy="35668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940D54-88AF-ECAC-ACE3-CB018FC664E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81405" y="5210729"/>
            <a:ext cx="1272650" cy="174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337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43E441-982B-2B53-F514-0B82F5C31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C93D3C-E585-88CF-7D06-1679789AB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ID4096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862040-E1C3-9546-4CE6-34BA4DB05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70096"/>
          </a:xfrm>
          <a:prstGeom prst="rect">
            <a:avLst/>
          </a:prstGeom>
        </p:spPr>
      </p:pic>
      <p:sp>
        <p:nvSpPr>
          <p:cNvPr id="6" name="Bulle narrative : rectangle 5">
            <a:extLst>
              <a:ext uri="{FF2B5EF4-FFF2-40B4-BE49-F238E27FC236}">
                <a16:creationId xmlns:a16="http://schemas.microsoft.com/office/drawing/2014/main" id="{74C18D9F-855F-FF4A-A671-D3EB19CDB9D2}"/>
              </a:ext>
            </a:extLst>
          </p:cNvPr>
          <p:cNvSpPr/>
          <p:nvPr/>
        </p:nvSpPr>
        <p:spPr>
          <a:xfrm>
            <a:off x="206477" y="973394"/>
            <a:ext cx="5476568" cy="668593"/>
          </a:xfrm>
          <a:prstGeom prst="wedgeRectCallout">
            <a:avLst>
              <a:gd name="adj1" fmla="val 33489"/>
              <a:gd name="adj2" fmla="val 10648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Aller ! Un petit jeu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5F3AD05-6C7D-D5CC-32C8-323EC5C10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E9A384-1482-4380-29B5-46660A59CB7B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8E08DEB-EF22-7D8B-A5E3-3B3585252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2D4ABE87-4E14-6332-1ABA-03B093EE6A01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7DD9DD3-1362-37ED-DD30-48C307028D03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3" name="Bulle narrative : rectangle 12">
            <a:extLst>
              <a:ext uri="{FF2B5EF4-FFF2-40B4-BE49-F238E27FC236}">
                <a16:creationId xmlns:a16="http://schemas.microsoft.com/office/drawing/2014/main" id="{0FDBAFBF-855F-F37E-BAE1-2C0536A52B1E}"/>
              </a:ext>
            </a:extLst>
          </p:cNvPr>
          <p:cNvSpPr/>
          <p:nvPr/>
        </p:nvSpPr>
        <p:spPr>
          <a:xfrm>
            <a:off x="6521246" y="540774"/>
            <a:ext cx="5476568" cy="1101212"/>
          </a:xfrm>
          <a:prstGeom prst="wedgeRectCallout">
            <a:avLst>
              <a:gd name="adj1" fmla="val -33298"/>
              <a:gd name="adj2" fmla="val 12111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Tu sors ton ardoise ! (Ou bien une feuille)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741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3362561D-31D0-BF9B-F268-F9736D6D1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868"/>
            <a:ext cx="12151614" cy="68808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206477" y="108154"/>
            <a:ext cx="5476568" cy="1533833"/>
          </a:xfrm>
          <a:prstGeom prst="wedgeRectCallout">
            <a:avLst>
              <a:gd name="adj1" fmla="val 33489"/>
              <a:gd name="adj2" fmla="val 10648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Sur l'un des côtés tu écris ETAT 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12" name="Bulle narrative : rectangle 11">
            <a:extLst>
              <a:ext uri="{FF2B5EF4-FFF2-40B4-BE49-F238E27FC236}">
                <a16:creationId xmlns:a16="http://schemas.microsoft.com/office/drawing/2014/main" id="{769BF62C-A13D-5D5F-5364-876F572DED49}"/>
              </a:ext>
            </a:extLst>
          </p:cNvPr>
          <p:cNvSpPr/>
          <p:nvPr/>
        </p:nvSpPr>
        <p:spPr>
          <a:xfrm>
            <a:off x="6521246" y="108153"/>
            <a:ext cx="5476568" cy="1533833"/>
          </a:xfrm>
          <a:prstGeom prst="wedgeRectCallout">
            <a:avLst>
              <a:gd name="adj1" fmla="val -32759"/>
              <a:gd name="adj2" fmla="val 9879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Et sur l'autre côté tu écris COMPARAISON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</p:spTree>
    <p:extLst>
      <p:ext uri="{BB962C8B-B14F-4D97-AF65-F5344CB8AC3E}">
        <p14:creationId xmlns:p14="http://schemas.microsoft.com/office/powerpoint/2010/main" val="394613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Hier, le thermomètre indiquait une temperature de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23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dégrés, aujourd'hui il fait 29 dégrés, de combine de degrés fait-il plus chaud aujourd'hui ?</a:t>
            </a: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13" name="Bulle narrative : rectangle 12">
            <a:extLst>
              <a:ext uri="{FF2B5EF4-FFF2-40B4-BE49-F238E27FC236}">
                <a16:creationId xmlns:a16="http://schemas.microsoft.com/office/drawing/2014/main" id="{58BC1A67-1B2D-8156-1EB8-20F41ED82C3C}"/>
              </a:ext>
            </a:extLst>
          </p:cNvPr>
          <p:cNvSpPr/>
          <p:nvPr/>
        </p:nvSpPr>
        <p:spPr>
          <a:xfrm>
            <a:off x="137653" y="1721985"/>
            <a:ext cx="4778476" cy="495611"/>
          </a:xfrm>
          <a:prstGeom prst="wedgeRectCallout">
            <a:avLst>
              <a:gd name="adj1" fmla="val 39868"/>
              <a:gd name="adj2" fmla="val 15013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Lis ce premier problème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14" name="Bulle narrative : rectangle 13">
            <a:extLst>
              <a:ext uri="{FF2B5EF4-FFF2-40B4-BE49-F238E27FC236}">
                <a16:creationId xmlns:a16="http://schemas.microsoft.com/office/drawing/2014/main" id="{EADE1145-7D11-2210-827E-F2A40D98AC26}"/>
              </a:ext>
            </a:extLst>
          </p:cNvPr>
          <p:cNvSpPr/>
          <p:nvPr/>
        </p:nvSpPr>
        <p:spPr>
          <a:xfrm>
            <a:off x="5584723" y="1510589"/>
            <a:ext cx="6554121" cy="1014437"/>
          </a:xfrm>
          <a:prstGeom prst="wedgeRectCallout">
            <a:avLst>
              <a:gd name="adj1" fmla="val -20942"/>
              <a:gd name="adj2" fmla="val 800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Et indique la valeur du nombre 23 en levant ton ardoise du bon côté 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544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Hier, le thermomètre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 indiquait 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une temperature de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23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dégrés, aujourd'hui il fait 29 dégrés, de combine de degrés fait-il plus chaud aujourd'hui ?</a:t>
            </a: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13" name="Bulle narrative : rectangle 12">
            <a:extLst>
              <a:ext uri="{FF2B5EF4-FFF2-40B4-BE49-F238E27FC236}">
                <a16:creationId xmlns:a16="http://schemas.microsoft.com/office/drawing/2014/main" id="{58BC1A67-1B2D-8156-1EB8-20F41ED82C3C}"/>
              </a:ext>
            </a:extLst>
          </p:cNvPr>
          <p:cNvSpPr/>
          <p:nvPr/>
        </p:nvSpPr>
        <p:spPr>
          <a:xfrm>
            <a:off x="137653" y="1721985"/>
            <a:ext cx="4778476" cy="495611"/>
          </a:xfrm>
          <a:prstGeom prst="wedgeRectCallout">
            <a:avLst>
              <a:gd name="adj1" fmla="val 39868"/>
              <a:gd name="adj2" fmla="val 15013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C'est un état 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14" name="Bulle narrative : rectangle 13">
            <a:extLst>
              <a:ext uri="{FF2B5EF4-FFF2-40B4-BE49-F238E27FC236}">
                <a16:creationId xmlns:a16="http://schemas.microsoft.com/office/drawing/2014/main" id="{EADE1145-7D11-2210-827E-F2A40D98AC26}"/>
              </a:ext>
            </a:extLst>
          </p:cNvPr>
          <p:cNvSpPr/>
          <p:nvPr/>
        </p:nvSpPr>
        <p:spPr>
          <a:xfrm>
            <a:off x="5584723" y="1510589"/>
            <a:ext cx="6554121" cy="1014437"/>
          </a:xfrm>
          <a:prstGeom prst="wedgeRectCallout">
            <a:avLst>
              <a:gd name="adj1" fmla="val -20942"/>
              <a:gd name="adj2" fmla="val 800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En effet c'est la temperature qu'il faisait 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BA6A3A-A3AE-D56D-5A7E-F27ECA3FCF23}"/>
              </a:ext>
            </a:extLst>
          </p:cNvPr>
          <p:cNvSpPr/>
          <p:nvPr/>
        </p:nvSpPr>
        <p:spPr>
          <a:xfrm>
            <a:off x="9722955" y="53854"/>
            <a:ext cx="610748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088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Hier, le thermomètre indiquait une temperature de 23 dégrés, aujourd'hui il fait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29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dégrés, de combine de degrés fait-il plus chaud aujourd'hui ?</a:t>
            </a: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14" name="Bulle narrative : rectangle 13">
            <a:extLst>
              <a:ext uri="{FF2B5EF4-FFF2-40B4-BE49-F238E27FC236}">
                <a16:creationId xmlns:a16="http://schemas.microsoft.com/office/drawing/2014/main" id="{EADE1145-7D11-2210-827E-F2A40D98AC26}"/>
              </a:ext>
            </a:extLst>
          </p:cNvPr>
          <p:cNvSpPr/>
          <p:nvPr/>
        </p:nvSpPr>
        <p:spPr>
          <a:xfrm>
            <a:off x="5584723" y="1510589"/>
            <a:ext cx="6554121" cy="1014437"/>
          </a:xfrm>
          <a:prstGeom prst="wedgeRectCallout">
            <a:avLst>
              <a:gd name="adj1" fmla="val -20942"/>
              <a:gd name="adj2" fmla="val 800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Et indique la valeur du nombre 29 en levant ton ardoise du bon côté 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BA6A3A-A3AE-D56D-5A7E-F27ECA3FCF23}"/>
              </a:ext>
            </a:extLst>
          </p:cNvPr>
          <p:cNvSpPr/>
          <p:nvPr/>
        </p:nvSpPr>
        <p:spPr>
          <a:xfrm>
            <a:off x="9722955" y="53854"/>
            <a:ext cx="610748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23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Hier, le thermomètre indiquait une temperature de 23 dégrés, aujourd'hui 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il fait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29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dégrés, de combine de degrés fait-il plus chaud aujourd'hui ?</a:t>
            </a: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13" name="Bulle narrative : rectangle 12">
            <a:extLst>
              <a:ext uri="{FF2B5EF4-FFF2-40B4-BE49-F238E27FC236}">
                <a16:creationId xmlns:a16="http://schemas.microsoft.com/office/drawing/2014/main" id="{58BC1A67-1B2D-8156-1EB8-20F41ED82C3C}"/>
              </a:ext>
            </a:extLst>
          </p:cNvPr>
          <p:cNvSpPr/>
          <p:nvPr/>
        </p:nvSpPr>
        <p:spPr>
          <a:xfrm>
            <a:off x="137653" y="1721985"/>
            <a:ext cx="4778476" cy="495611"/>
          </a:xfrm>
          <a:prstGeom prst="wedgeRectCallout">
            <a:avLst>
              <a:gd name="adj1" fmla="val 39868"/>
              <a:gd name="adj2" fmla="val 15013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C'est aussi un état 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14" name="Bulle narrative : rectangle 13">
            <a:extLst>
              <a:ext uri="{FF2B5EF4-FFF2-40B4-BE49-F238E27FC236}">
                <a16:creationId xmlns:a16="http://schemas.microsoft.com/office/drawing/2014/main" id="{EADE1145-7D11-2210-827E-F2A40D98AC26}"/>
              </a:ext>
            </a:extLst>
          </p:cNvPr>
          <p:cNvSpPr/>
          <p:nvPr/>
        </p:nvSpPr>
        <p:spPr>
          <a:xfrm>
            <a:off x="5584723" y="1510589"/>
            <a:ext cx="6554121" cy="1014437"/>
          </a:xfrm>
          <a:prstGeom prst="wedgeRectCallout">
            <a:avLst>
              <a:gd name="adj1" fmla="val -20942"/>
              <a:gd name="adj2" fmla="val 800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Et oui car c'est la temperature qu'il fait 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BA6A3A-A3AE-D56D-5A7E-F27ECA3FCF23}"/>
              </a:ext>
            </a:extLst>
          </p:cNvPr>
          <p:cNvSpPr/>
          <p:nvPr/>
        </p:nvSpPr>
        <p:spPr>
          <a:xfrm>
            <a:off x="9722955" y="53854"/>
            <a:ext cx="610748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18152A-5C27-5154-5D37-AFDCA10A775F}"/>
              </a:ext>
            </a:extLst>
          </p:cNvPr>
          <p:cNvSpPr/>
          <p:nvPr/>
        </p:nvSpPr>
        <p:spPr>
          <a:xfrm>
            <a:off x="3681033" y="480477"/>
            <a:ext cx="610748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690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Hier, le thermomètre indiquait une temperature de 23 dégrés, aujourd'hui il fait 29 dégrés, de combine de degrés fait-il plus chaud aujourd'hui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?</a:t>
            </a: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BA6A3A-A3AE-D56D-5A7E-F27ECA3FCF23}"/>
              </a:ext>
            </a:extLst>
          </p:cNvPr>
          <p:cNvSpPr/>
          <p:nvPr/>
        </p:nvSpPr>
        <p:spPr>
          <a:xfrm>
            <a:off x="9722955" y="53854"/>
            <a:ext cx="610748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18152A-5C27-5154-5D37-AFDCA10A775F}"/>
              </a:ext>
            </a:extLst>
          </p:cNvPr>
          <p:cNvSpPr/>
          <p:nvPr/>
        </p:nvSpPr>
        <p:spPr>
          <a:xfrm>
            <a:off x="3681033" y="480477"/>
            <a:ext cx="610748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96C09C02-096F-8C70-1FF8-91E845890682}"/>
              </a:ext>
            </a:extLst>
          </p:cNvPr>
          <p:cNvSpPr/>
          <p:nvPr/>
        </p:nvSpPr>
        <p:spPr>
          <a:xfrm>
            <a:off x="6164825" y="1518851"/>
            <a:ext cx="5905365" cy="1014437"/>
          </a:xfrm>
          <a:prstGeom prst="wedgeRectCallout">
            <a:avLst>
              <a:gd name="adj1" fmla="val -20942"/>
              <a:gd name="adj2" fmla="val 800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Indique la valeur du point d'interrogation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?</a:t>
            </a:r>
            <a:endParaRPr lang="en-US" sz="2800" dirty="0">
              <a:solidFill>
                <a:schemeClr val="tx1"/>
              </a:solidFill>
              <a:highlight>
                <a:srgbClr val="FFFF00"/>
              </a:highlight>
              <a:latin typeface="Open-Dyslexic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55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Hier, le thermomètre indiquait une temperature de 23 dégrés, aujourd'hui il fait 29 dégrés, de combine de degrés fait-il 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plus chaud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aujourd'hui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?</a:t>
            </a: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BA6A3A-A3AE-D56D-5A7E-F27ECA3FCF23}"/>
              </a:ext>
            </a:extLst>
          </p:cNvPr>
          <p:cNvSpPr/>
          <p:nvPr/>
        </p:nvSpPr>
        <p:spPr>
          <a:xfrm>
            <a:off x="9722955" y="53854"/>
            <a:ext cx="610748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18152A-5C27-5154-5D37-AFDCA10A775F}"/>
              </a:ext>
            </a:extLst>
          </p:cNvPr>
          <p:cNvSpPr/>
          <p:nvPr/>
        </p:nvSpPr>
        <p:spPr>
          <a:xfrm>
            <a:off x="3681033" y="480477"/>
            <a:ext cx="610748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96C09C02-096F-8C70-1FF8-91E845890682}"/>
              </a:ext>
            </a:extLst>
          </p:cNvPr>
          <p:cNvSpPr/>
          <p:nvPr/>
        </p:nvSpPr>
        <p:spPr>
          <a:xfrm>
            <a:off x="6164825" y="1518851"/>
            <a:ext cx="5905365" cy="1014437"/>
          </a:xfrm>
          <a:prstGeom prst="wedgeRectCallout">
            <a:avLst>
              <a:gd name="adj1" fmla="val -20942"/>
              <a:gd name="adj2" fmla="val 800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Indique la valeur du point d'interrogation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?</a:t>
            </a:r>
            <a:endParaRPr lang="en-US" sz="2800" dirty="0">
              <a:solidFill>
                <a:schemeClr val="tx1"/>
              </a:solidFill>
              <a:highlight>
                <a:srgbClr val="FFFF00"/>
              </a:highlight>
              <a:latin typeface="Open-Dyslexic" panose="020B0603030804020204" pitchFamily="34" charset="0"/>
            </a:endParaRPr>
          </a:p>
        </p:txBody>
      </p:sp>
      <p:sp>
        <p:nvSpPr>
          <p:cNvPr id="12" name="Bulle narrative : rectangle 11">
            <a:extLst>
              <a:ext uri="{FF2B5EF4-FFF2-40B4-BE49-F238E27FC236}">
                <a16:creationId xmlns:a16="http://schemas.microsoft.com/office/drawing/2014/main" id="{8FB681BC-44B0-CAFE-EB17-3E5F400726AE}"/>
              </a:ext>
            </a:extLst>
          </p:cNvPr>
          <p:cNvSpPr/>
          <p:nvPr/>
        </p:nvSpPr>
        <p:spPr>
          <a:xfrm>
            <a:off x="137653" y="1721985"/>
            <a:ext cx="5309418" cy="495611"/>
          </a:xfrm>
          <a:prstGeom prst="wedgeRectCallout">
            <a:avLst>
              <a:gd name="adj1" fmla="val 39868"/>
              <a:gd name="adj2" fmla="val 15013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On a le terme 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plus chaud 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84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Hier, le thermomètre indiquait une temperature de 23 dégrés, aujourd'hui il fait 29 dégrés, de combine de degrés fait-il 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plus chaud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aujourd'hui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?</a:t>
            </a: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BA6A3A-A3AE-D56D-5A7E-F27ECA3FCF23}"/>
              </a:ext>
            </a:extLst>
          </p:cNvPr>
          <p:cNvSpPr/>
          <p:nvPr/>
        </p:nvSpPr>
        <p:spPr>
          <a:xfrm>
            <a:off x="9722955" y="53854"/>
            <a:ext cx="610748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18152A-5C27-5154-5D37-AFDCA10A775F}"/>
              </a:ext>
            </a:extLst>
          </p:cNvPr>
          <p:cNvSpPr/>
          <p:nvPr/>
        </p:nvSpPr>
        <p:spPr>
          <a:xfrm>
            <a:off x="3681033" y="480477"/>
            <a:ext cx="610748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96C09C02-096F-8C70-1FF8-91E845890682}"/>
              </a:ext>
            </a:extLst>
          </p:cNvPr>
          <p:cNvSpPr/>
          <p:nvPr/>
        </p:nvSpPr>
        <p:spPr>
          <a:xfrm>
            <a:off x="6164825" y="1518851"/>
            <a:ext cx="5905365" cy="1014437"/>
          </a:xfrm>
          <a:prstGeom prst="wedgeRectCallout">
            <a:avLst>
              <a:gd name="adj1" fmla="val -20942"/>
              <a:gd name="adj2" fmla="val 800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Donc on a affaire à une valeur de comparaison,</a:t>
            </a:r>
            <a:endParaRPr lang="en-US" sz="2800" dirty="0">
              <a:solidFill>
                <a:schemeClr val="tx1"/>
              </a:solidFill>
              <a:highlight>
                <a:srgbClr val="FFFF00"/>
              </a:highlight>
              <a:latin typeface="Open-Dyslexic" panose="020B0603030804020204" pitchFamily="34" charset="0"/>
            </a:endParaRPr>
          </a:p>
        </p:txBody>
      </p:sp>
      <p:sp>
        <p:nvSpPr>
          <p:cNvPr id="12" name="Bulle narrative : rectangle 11">
            <a:extLst>
              <a:ext uri="{FF2B5EF4-FFF2-40B4-BE49-F238E27FC236}">
                <a16:creationId xmlns:a16="http://schemas.microsoft.com/office/drawing/2014/main" id="{8FB681BC-44B0-CAFE-EB17-3E5F400726AE}"/>
              </a:ext>
            </a:extLst>
          </p:cNvPr>
          <p:cNvSpPr/>
          <p:nvPr/>
        </p:nvSpPr>
        <p:spPr>
          <a:xfrm>
            <a:off x="137653" y="1721985"/>
            <a:ext cx="5309418" cy="495611"/>
          </a:xfrm>
          <a:prstGeom prst="wedgeRectCallout">
            <a:avLst>
              <a:gd name="adj1" fmla="val 39868"/>
              <a:gd name="adj2" fmla="val 15013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On a le terme 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plus chaud 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22B0411D-50C5-2B6F-A65D-7EAA92EF0847}"/>
              </a:ext>
            </a:extLst>
          </p:cNvPr>
          <p:cNvSpPr/>
          <p:nvPr/>
        </p:nvSpPr>
        <p:spPr>
          <a:xfrm>
            <a:off x="7539428" y="907101"/>
            <a:ext cx="447369" cy="536081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AA8E4206-67F2-5AE2-8D03-643641018B0D}"/>
              </a:ext>
            </a:extLst>
          </p:cNvPr>
          <p:cNvSpPr/>
          <p:nvPr/>
        </p:nvSpPr>
        <p:spPr>
          <a:xfrm>
            <a:off x="7598420" y="979586"/>
            <a:ext cx="324000" cy="3600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83030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La tour One World Trade Center à New-York fait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541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mètres, c'est combien plus haut que la tour Central Park Tower qui elle fait 472 mètres ?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12" name="Bulle narrative : rectangle 11">
            <a:extLst>
              <a:ext uri="{FF2B5EF4-FFF2-40B4-BE49-F238E27FC236}">
                <a16:creationId xmlns:a16="http://schemas.microsoft.com/office/drawing/2014/main" id="{8FB681BC-44B0-CAFE-EB17-3E5F400726AE}"/>
              </a:ext>
            </a:extLst>
          </p:cNvPr>
          <p:cNvSpPr/>
          <p:nvPr/>
        </p:nvSpPr>
        <p:spPr>
          <a:xfrm>
            <a:off x="137653" y="1721985"/>
            <a:ext cx="5309418" cy="495611"/>
          </a:xfrm>
          <a:prstGeom prst="wedgeRectCallout">
            <a:avLst>
              <a:gd name="adj1" fmla="val 39868"/>
              <a:gd name="adj2" fmla="val 15013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Allez ! Même travail 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4BC41EA-0ABE-B3DC-FAEE-4EB0AF5740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2348" y="5095773"/>
            <a:ext cx="788286" cy="17370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34B7021-2E53-1C3A-EB06-96EB602943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0699" y="5350961"/>
            <a:ext cx="462262" cy="146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54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La tour One World Trade Center à New-York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 fait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541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mètres, c'est combien plus haut que la tour Central Park Tower qui elle fait 472 mètres ?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12" name="Bulle narrative : rectangle 11">
            <a:extLst>
              <a:ext uri="{FF2B5EF4-FFF2-40B4-BE49-F238E27FC236}">
                <a16:creationId xmlns:a16="http://schemas.microsoft.com/office/drawing/2014/main" id="{8FB681BC-44B0-CAFE-EB17-3E5F400726AE}"/>
              </a:ext>
            </a:extLst>
          </p:cNvPr>
          <p:cNvSpPr/>
          <p:nvPr/>
        </p:nvSpPr>
        <p:spPr>
          <a:xfrm>
            <a:off x="137652" y="1721985"/>
            <a:ext cx="6725264" cy="495611"/>
          </a:xfrm>
          <a:prstGeom prst="wedgeRectCallout">
            <a:avLst>
              <a:gd name="adj1" fmla="val 22909"/>
              <a:gd name="adj2" fmla="val 12830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C'est la taille qu'elle fait ! Donc ...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0E514754-C4B3-1BB4-AF0F-6102DD54B976}"/>
              </a:ext>
            </a:extLst>
          </p:cNvPr>
          <p:cNvSpPr/>
          <p:nvPr/>
        </p:nvSpPr>
        <p:spPr>
          <a:xfrm>
            <a:off x="7062288" y="1721985"/>
            <a:ext cx="1654008" cy="495611"/>
          </a:xfrm>
          <a:prstGeom prst="wedgeRectCallout">
            <a:avLst>
              <a:gd name="adj1" fmla="val -13352"/>
              <a:gd name="adj2" fmla="val 124339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ETAT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CC49E7-A183-A8C1-0FC5-0B6B3EE064C2}"/>
              </a:ext>
            </a:extLst>
          </p:cNvPr>
          <p:cNvSpPr/>
          <p:nvPr/>
        </p:nvSpPr>
        <p:spPr>
          <a:xfrm>
            <a:off x="8716295" y="79689"/>
            <a:ext cx="830827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848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La tour One World Trade Center à New-York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 fait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541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mètres, c'est combien plus haut que la tour Central Park Tower qui elle fait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472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mètres ?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12" name="Bulle narrative : rectangle 11">
            <a:extLst>
              <a:ext uri="{FF2B5EF4-FFF2-40B4-BE49-F238E27FC236}">
                <a16:creationId xmlns:a16="http://schemas.microsoft.com/office/drawing/2014/main" id="{8FB681BC-44B0-CAFE-EB17-3E5F400726AE}"/>
              </a:ext>
            </a:extLst>
          </p:cNvPr>
          <p:cNvSpPr/>
          <p:nvPr/>
        </p:nvSpPr>
        <p:spPr>
          <a:xfrm>
            <a:off x="2556387" y="1721984"/>
            <a:ext cx="2429571" cy="495611"/>
          </a:xfrm>
          <a:prstGeom prst="wedgeRectCallout">
            <a:avLst>
              <a:gd name="adj1" fmla="val 37073"/>
              <a:gd name="adj2" fmla="val 13227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Alors ?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0E514754-C4B3-1BB4-AF0F-6102DD54B976}"/>
              </a:ext>
            </a:extLst>
          </p:cNvPr>
          <p:cNvSpPr/>
          <p:nvPr/>
        </p:nvSpPr>
        <p:spPr>
          <a:xfrm>
            <a:off x="7062288" y="1721985"/>
            <a:ext cx="1654008" cy="495611"/>
          </a:xfrm>
          <a:prstGeom prst="wedgeRectCallout">
            <a:avLst>
              <a:gd name="adj1" fmla="val -13352"/>
              <a:gd name="adj2" fmla="val 124339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Hum ...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CC49E7-A183-A8C1-0FC5-0B6B3EE064C2}"/>
              </a:ext>
            </a:extLst>
          </p:cNvPr>
          <p:cNvSpPr/>
          <p:nvPr/>
        </p:nvSpPr>
        <p:spPr>
          <a:xfrm>
            <a:off x="8716295" y="79689"/>
            <a:ext cx="830827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482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La tour One World Trade Center à New-York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 fait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541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mètres, c'est combien plus haut que la tour Central Park Tower qui elle 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fait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472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mètres ?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12" name="Bulle narrative : rectangle 11">
            <a:extLst>
              <a:ext uri="{FF2B5EF4-FFF2-40B4-BE49-F238E27FC236}">
                <a16:creationId xmlns:a16="http://schemas.microsoft.com/office/drawing/2014/main" id="{8FB681BC-44B0-CAFE-EB17-3E5F400726AE}"/>
              </a:ext>
            </a:extLst>
          </p:cNvPr>
          <p:cNvSpPr/>
          <p:nvPr/>
        </p:nvSpPr>
        <p:spPr>
          <a:xfrm>
            <a:off x="1232949" y="1721984"/>
            <a:ext cx="3753009" cy="495611"/>
          </a:xfrm>
          <a:prstGeom prst="wedgeRectCallout">
            <a:avLst>
              <a:gd name="adj1" fmla="val 37073"/>
              <a:gd name="adj2" fmla="val 13227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Tu en penses quoi ?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0E514754-C4B3-1BB4-AF0F-6102DD54B976}"/>
              </a:ext>
            </a:extLst>
          </p:cNvPr>
          <p:cNvSpPr/>
          <p:nvPr/>
        </p:nvSpPr>
        <p:spPr>
          <a:xfrm>
            <a:off x="7062288" y="1721985"/>
            <a:ext cx="2917454" cy="495611"/>
          </a:xfrm>
          <a:prstGeom prst="wedgeRectCallout">
            <a:avLst>
              <a:gd name="adj1" fmla="val -13352"/>
              <a:gd name="adj2" fmla="val 124339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Ben ... ETAT 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CC49E7-A183-A8C1-0FC5-0B6B3EE064C2}"/>
              </a:ext>
            </a:extLst>
          </p:cNvPr>
          <p:cNvSpPr/>
          <p:nvPr/>
        </p:nvSpPr>
        <p:spPr>
          <a:xfrm>
            <a:off x="8716295" y="79689"/>
            <a:ext cx="830827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CCE841-6D8B-4738-9C59-71468537C7FA}"/>
              </a:ext>
            </a:extLst>
          </p:cNvPr>
          <p:cNvSpPr/>
          <p:nvPr/>
        </p:nvSpPr>
        <p:spPr>
          <a:xfrm>
            <a:off x="11214638" y="480477"/>
            <a:ext cx="830827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537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La tour One World Trade Center à New-York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 fait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541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mètres, c'est combien plus haut que la tour Central Park Tower qui elle 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fait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472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mètres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 ?</a:t>
            </a:r>
            <a:endParaRPr lang="en-US" sz="2800" dirty="0">
              <a:solidFill>
                <a:schemeClr val="tx1"/>
              </a:solidFill>
              <a:highlight>
                <a:srgbClr val="FFFF00"/>
              </a:highlight>
              <a:latin typeface="Open-Dyslexic" panose="020B0603030804020204" pitchFamily="34" charset="0"/>
            </a:endParaRP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12" name="Bulle narrative : rectangle 11">
            <a:extLst>
              <a:ext uri="{FF2B5EF4-FFF2-40B4-BE49-F238E27FC236}">
                <a16:creationId xmlns:a16="http://schemas.microsoft.com/office/drawing/2014/main" id="{8FB681BC-44B0-CAFE-EB17-3E5F400726AE}"/>
              </a:ext>
            </a:extLst>
          </p:cNvPr>
          <p:cNvSpPr/>
          <p:nvPr/>
        </p:nvSpPr>
        <p:spPr>
          <a:xfrm>
            <a:off x="0" y="1721984"/>
            <a:ext cx="5938683" cy="495611"/>
          </a:xfrm>
          <a:prstGeom prst="wedgeRectCallout">
            <a:avLst>
              <a:gd name="adj1" fmla="val 30119"/>
              <a:gd name="adj2" fmla="val 10648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Et le point d'interrogation ?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CC49E7-A183-A8C1-0FC5-0B6B3EE064C2}"/>
              </a:ext>
            </a:extLst>
          </p:cNvPr>
          <p:cNvSpPr/>
          <p:nvPr/>
        </p:nvSpPr>
        <p:spPr>
          <a:xfrm>
            <a:off x="8716295" y="79689"/>
            <a:ext cx="830827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CCE841-6D8B-4738-9C59-71468537C7FA}"/>
              </a:ext>
            </a:extLst>
          </p:cNvPr>
          <p:cNvSpPr/>
          <p:nvPr/>
        </p:nvSpPr>
        <p:spPr>
          <a:xfrm>
            <a:off x="11214638" y="480477"/>
            <a:ext cx="830827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501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La tour One World Trade Center à New-York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 fait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541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mètres, c'est combien 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plus haut 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que la tour Central Park Tower qui elle 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fait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472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mètres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 ?</a:t>
            </a:r>
            <a:endParaRPr lang="en-US" sz="2800" dirty="0">
              <a:solidFill>
                <a:schemeClr val="tx1"/>
              </a:solidFill>
              <a:highlight>
                <a:srgbClr val="FFFF00"/>
              </a:highlight>
              <a:latin typeface="Open-Dyslexic" panose="020B0603030804020204" pitchFamily="34" charset="0"/>
            </a:endParaRP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12" name="Bulle narrative : rectangle 11">
            <a:extLst>
              <a:ext uri="{FF2B5EF4-FFF2-40B4-BE49-F238E27FC236}">
                <a16:creationId xmlns:a16="http://schemas.microsoft.com/office/drawing/2014/main" id="{8FB681BC-44B0-CAFE-EB17-3E5F400726AE}"/>
              </a:ext>
            </a:extLst>
          </p:cNvPr>
          <p:cNvSpPr/>
          <p:nvPr/>
        </p:nvSpPr>
        <p:spPr>
          <a:xfrm>
            <a:off x="2188624" y="1807176"/>
            <a:ext cx="2963478" cy="495611"/>
          </a:xfrm>
          <a:prstGeom prst="wedgeRectCallout">
            <a:avLst>
              <a:gd name="adj1" fmla="val 30119"/>
              <a:gd name="adj2" fmla="val 10648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Une aide ?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CC49E7-A183-A8C1-0FC5-0B6B3EE064C2}"/>
              </a:ext>
            </a:extLst>
          </p:cNvPr>
          <p:cNvSpPr/>
          <p:nvPr/>
        </p:nvSpPr>
        <p:spPr>
          <a:xfrm>
            <a:off x="8716295" y="79689"/>
            <a:ext cx="830827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CCE841-6D8B-4738-9C59-71468537C7FA}"/>
              </a:ext>
            </a:extLst>
          </p:cNvPr>
          <p:cNvSpPr/>
          <p:nvPr/>
        </p:nvSpPr>
        <p:spPr>
          <a:xfrm>
            <a:off x="11214638" y="480477"/>
            <a:ext cx="830827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2" name="Flèche : haut 1">
            <a:extLst>
              <a:ext uri="{FF2B5EF4-FFF2-40B4-BE49-F238E27FC236}">
                <a16:creationId xmlns:a16="http://schemas.microsoft.com/office/drawing/2014/main" id="{51703332-31AC-D329-F2D8-4D83AC6C294E}"/>
              </a:ext>
            </a:extLst>
          </p:cNvPr>
          <p:cNvSpPr/>
          <p:nvPr/>
        </p:nvSpPr>
        <p:spPr>
          <a:xfrm>
            <a:off x="2644878" y="1016558"/>
            <a:ext cx="330327" cy="53608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Flèche : haut 12">
            <a:extLst>
              <a:ext uri="{FF2B5EF4-FFF2-40B4-BE49-F238E27FC236}">
                <a16:creationId xmlns:a16="http://schemas.microsoft.com/office/drawing/2014/main" id="{065EC1B9-806E-E9DD-41FF-D721CD3A1EE5}"/>
              </a:ext>
            </a:extLst>
          </p:cNvPr>
          <p:cNvSpPr/>
          <p:nvPr/>
        </p:nvSpPr>
        <p:spPr>
          <a:xfrm>
            <a:off x="6624959" y="1368389"/>
            <a:ext cx="330327" cy="53608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863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La tour One World Trade Center à New-York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 fait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541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mètres, c'est combien 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plus haut 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que la tour Central Park Tower qui elle </a:t>
            </a:r>
            <a:r>
              <a:rPr lang="en-US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fait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472</a:t>
            </a:r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 mètres</a:t>
            </a:r>
            <a:r>
              <a:rPr lang="en-US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 ?</a:t>
            </a:r>
            <a:endParaRPr lang="en-US" sz="2800" dirty="0">
              <a:solidFill>
                <a:schemeClr val="tx1"/>
              </a:solidFill>
              <a:highlight>
                <a:srgbClr val="FFFF00"/>
              </a:highlight>
              <a:latin typeface="Open-Dyslexic" panose="020B0603030804020204" pitchFamily="34" charset="0"/>
            </a:endParaRP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12" name="Bulle narrative : rectangle 11">
            <a:extLst>
              <a:ext uri="{FF2B5EF4-FFF2-40B4-BE49-F238E27FC236}">
                <a16:creationId xmlns:a16="http://schemas.microsoft.com/office/drawing/2014/main" id="{8FB681BC-44B0-CAFE-EB17-3E5F400726AE}"/>
              </a:ext>
            </a:extLst>
          </p:cNvPr>
          <p:cNvSpPr/>
          <p:nvPr/>
        </p:nvSpPr>
        <p:spPr>
          <a:xfrm>
            <a:off x="7153482" y="1931022"/>
            <a:ext cx="4061156" cy="495611"/>
          </a:xfrm>
          <a:prstGeom prst="wedgeRectCallout">
            <a:avLst>
              <a:gd name="adj1" fmla="val -32588"/>
              <a:gd name="adj2" fmla="val 1421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COMPARAISON 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CC49E7-A183-A8C1-0FC5-0B6B3EE064C2}"/>
              </a:ext>
            </a:extLst>
          </p:cNvPr>
          <p:cNvSpPr/>
          <p:nvPr/>
        </p:nvSpPr>
        <p:spPr>
          <a:xfrm>
            <a:off x="8716295" y="79689"/>
            <a:ext cx="830827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CCE841-6D8B-4738-9C59-71468537C7FA}"/>
              </a:ext>
            </a:extLst>
          </p:cNvPr>
          <p:cNvSpPr/>
          <p:nvPr/>
        </p:nvSpPr>
        <p:spPr>
          <a:xfrm>
            <a:off x="11214638" y="480477"/>
            <a:ext cx="830827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2" name="Flèche : haut 1">
            <a:extLst>
              <a:ext uri="{FF2B5EF4-FFF2-40B4-BE49-F238E27FC236}">
                <a16:creationId xmlns:a16="http://schemas.microsoft.com/office/drawing/2014/main" id="{51703332-31AC-D329-F2D8-4D83AC6C294E}"/>
              </a:ext>
            </a:extLst>
          </p:cNvPr>
          <p:cNvSpPr/>
          <p:nvPr/>
        </p:nvSpPr>
        <p:spPr>
          <a:xfrm>
            <a:off x="2644878" y="1016558"/>
            <a:ext cx="330327" cy="53608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Flèche : haut 12">
            <a:extLst>
              <a:ext uri="{FF2B5EF4-FFF2-40B4-BE49-F238E27FC236}">
                <a16:creationId xmlns:a16="http://schemas.microsoft.com/office/drawing/2014/main" id="{065EC1B9-806E-E9DD-41FF-D721CD3A1EE5}"/>
              </a:ext>
            </a:extLst>
          </p:cNvPr>
          <p:cNvSpPr/>
          <p:nvPr/>
        </p:nvSpPr>
        <p:spPr>
          <a:xfrm>
            <a:off x="6624959" y="1368389"/>
            <a:ext cx="330327" cy="53608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FBC88ED-2512-4095-0DCC-BD16D50970EF}"/>
              </a:ext>
            </a:extLst>
          </p:cNvPr>
          <p:cNvSpPr/>
          <p:nvPr/>
        </p:nvSpPr>
        <p:spPr>
          <a:xfrm>
            <a:off x="6565967" y="878278"/>
            <a:ext cx="447369" cy="536081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2A6C58C-0ED0-226B-8029-834CAF14E72D}"/>
              </a:ext>
            </a:extLst>
          </p:cNvPr>
          <p:cNvSpPr/>
          <p:nvPr/>
        </p:nvSpPr>
        <p:spPr>
          <a:xfrm>
            <a:off x="6624959" y="950763"/>
            <a:ext cx="324000" cy="3600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33659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Le guépard a une vitesse moyenne de </a:t>
            </a:r>
            <a:r>
              <a:rPr lang="fr-FR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90</a:t>
            </a:r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 km/h. Alors que le chevreuil court 12 km/h moins vite, quelle est la vitesse moyenne du chevreuil ?</a:t>
            </a:r>
            <a:endParaRPr lang="LID4096" sz="280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12" name="Bulle narrative : rectangle 11">
            <a:extLst>
              <a:ext uri="{FF2B5EF4-FFF2-40B4-BE49-F238E27FC236}">
                <a16:creationId xmlns:a16="http://schemas.microsoft.com/office/drawing/2014/main" id="{8FB681BC-44B0-CAFE-EB17-3E5F400726AE}"/>
              </a:ext>
            </a:extLst>
          </p:cNvPr>
          <p:cNvSpPr/>
          <p:nvPr/>
        </p:nvSpPr>
        <p:spPr>
          <a:xfrm>
            <a:off x="1232949" y="1881678"/>
            <a:ext cx="4061156" cy="495611"/>
          </a:xfrm>
          <a:prstGeom prst="wedgeRectCallout">
            <a:avLst>
              <a:gd name="adj1" fmla="val 27212"/>
              <a:gd name="adj2" fmla="val 12037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Allez ! Un dernier 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977EDDB-C13A-F22B-EBB5-68750EF3E2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9224" y="5950033"/>
            <a:ext cx="1849837" cy="82677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52824E6-DA50-594E-AC88-4150E4BBB4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1905" y="5589908"/>
            <a:ext cx="1743432" cy="117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71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Le guépard </a:t>
            </a:r>
            <a:r>
              <a:rPr lang="fr-FR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a</a:t>
            </a:r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 une vitesse moyenne de </a:t>
            </a:r>
            <a:r>
              <a:rPr lang="fr-FR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90</a:t>
            </a:r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 km/h. Alors que le chevreuil court </a:t>
            </a:r>
            <a:r>
              <a:rPr lang="fr-FR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12 </a:t>
            </a:r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km/h moins vite, quelle est la vitesse moyenne du chevreuil ?</a:t>
            </a:r>
            <a:endParaRPr lang="LID4096" sz="280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12" name="Bulle narrative : rectangle 11">
            <a:extLst>
              <a:ext uri="{FF2B5EF4-FFF2-40B4-BE49-F238E27FC236}">
                <a16:creationId xmlns:a16="http://schemas.microsoft.com/office/drawing/2014/main" id="{8FB681BC-44B0-CAFE-EB17-3E5F400726AE}"/>
              </a:ext>
            </a:extLst>
          </p:cNvPr>
          <p:cNvSpPr/>
          <p:nvPr/>
        </p:nvSpPr>
        <p:spPr>
          <a:xfrm>
            <a:off x="6381905" y="1678117"/>
            <a:ext cx="5151334" cy="495611"/>
          </a:xfrm>
          <a:prstGeom prst="wedgeRectCallout">
            <a:avLst>
              <a:gd name="adj1" fmla="val -19742"/>
              <a:gd name="adj2" fmla="val 15608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C'est sa Vitesse : ETAT 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977EDDB-C13A-F22B-EBB5-68750EF3E2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9224" y="5950033"/>
            <a:ext cx="1849837" cy="82677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52824E6-DA50-594E-AC88-4150E4BBB4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1905" y="5589908"/>
            <a:ext cx="1743432" cy="11795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1278426-CA0E-DFAC-9284-F280BF446180}"/>
              </a:ext>
            </a:extLst>
          </p:cNvPr>
          <p:cNvSpPr/>
          <p:nvPr/>
        </p:nvSpPr>
        <p:spPr>
          <a:xfrm>
            <a:off x="7591937" y="88542"/>
            <a:ext cx="716322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9120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Le guépard a une vitesse moyenne de </a:t>
            </a:r>
            <a:r>
              <a:rPr lang="fr-FR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90</a:t>
            </a:r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 km/h. Alors que le chevreuil court </a:t>
            </a:r>
            <a:r>
              <a:rPr lang="fr-FR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12 </a:t>
            </a:r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km/h </a:t>
            </a:r>
            <a:r>
              <a:rPr lang="fr-FR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moins vite</a:t>
            </a:r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, quelle est la vitesse moyenne du chevreuil </a:t>
            </a:r>
            <a:r>
              <a:rPr lang="fr-FR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?</a:t>
            </a:r>
            <a:endParaRPr lang="LID4096" sz="2800">
              <a:solidFill>
                <a:schemeClr val="tx1"/>
              </a:solidFill>
              <a:highlight>
                <a:srgbClr val="FFFF00"/>
              </a:highlight>
              <a:latin typeface="Open-Dyslexic" panose="020B0603030804020204" pitchFamily="34" charset="0"/>
            </a:endParaRP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sp>
        <p:nvSpPr>
          <p:cNvPr id="12" name="Bulle narrative : rectangle 11">
            <a:extLst>
              <a:ext uri="{FF2B5EF4-FFF2-40B4-BE49-F238E27FC236}">
                <a16:creationId xmlns:a16="http://schemas.microsoft.com/office/drawing/2014/main" id="{8FB681BC-44B0-CAFE-EB17-3E5F400726AE}"/>
              </a:ext>
            </a:extLst>
          </p:cNvPr>
          <p:cNvSpPr/>
          <p:nvPr/>
        </p:nvSpPr>
        <p:spPr>
          <a:xfrm>
            <a:off x="4827639" y="1678117"/>
            <a:ext cx="6705600" cy="495611"/>
          </a:xfrm>
          <a:prstGeom prst="wedgeRectCallout">
            <a:avLst>
              <a:gd name="adj1" fmla="val -19742"/>
              <a:gd name="adj2" fmla="val 15608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"moins vite ": COMPARAISON!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977EDDB-C13A-F22B-EBB5-68750EF3E2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9224" y="5950033"/>
            <a:ext cx="1849837" cy="82677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52824E6-DA50-594E-AC88-4150E4BBB4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1905" y="5589908"/>
            <a:ext cx="1743432" cy="11795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1278426-CA0E-DFAC-9284-F280BF446180}"/>
              </a:ext>
            </a:extLst>
          </p:cNvPr>
          <p:cNvSpPr/>
          <p:nvPr/>
        </p:nvSpPr>
        <p:spPr>
          <a:xfrm>
            <a:off x="7591937" y="88542"/>
            <a:ext cx="716322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FD4E727-6FAB-89BA-D5A4-328203B03DEC}"/>
              </a:ext>
            </a:extLst>
          </p:cNvPr>
          <p:cNvSpPr/>
          <p:nvPr/>
        </p:nvSpPr>
        <p:spPr>
          <a:xfrm>
            <a:off x="3830005" y="455491"/>
            <a:ext cx="739428" cy="575429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A5B9B9CC-0B73-53C6-37A9-B18209C54B8D}"/>
              </a:ext>
            </a:extLst>
          </p:cNvPr>
          <p:cNvSpPr/>
          <p:nvPr/>
        </p:nvSpPr>
        <p:spPr>
          <a:xfrm>
            <a:off x="3888996" y="527976"/>
            <a:ext cx="535519" cy="38642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28956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Le guépard a une vitesse moyenne de </a:t>
            </a:r>
            <a:r>
              <a:rPr lang="fr-FR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90</a:t>
            </a:r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 km/h. Alors que le chevreuil court </a:t>
            </a:r>
            <a:r>
              <a:rPr lang="fr-FR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12 </a:t>
            </a:r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km/h </a:t>
            </a:r>
            <a:r>
              <a:rPr lang="fr-FR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moins vite</a:t>
            </a:r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, quelle est la vitesse moyenne du chevreuil </a:t>
            </a:r>
            <a:r>
              <a:rPr lang="fr-FR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?</a:t>
            </a:r>
            <a:endParaRPr lang="LID4096" sz="2800">
              <a:solidFill>
                <a:schemeClr val="tx1"/>
              </a:solidFill>
              <a:highlight>
                <a:srgbClr val="FFFF00"/>
              </a:highlight>
              <a:latin typeface="Open-Dyslexic" panose="020B0603030804020204" pitchFamily="34" charset="0"/>
            </a:endParaRP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977EDDB-C13A-F22B-EBB5-68750EF3E2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9224" y="5950033"/>
            <a:ext cx="1849837" cy="82677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52824E6-DA50-594E-AC88-4150E4BBB4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1905" y="5589908"/>
            <a:ext cx="1743432" cy="11795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1278426-CA0E-DFAC-9284-F280BF446180}"/>
              </a:ext>
            </a:extLst>
          </p:cNvPr>
          <p:cNvSpPr/>
          <p:nvPr/>
        </p:nvSpPr>
        <p:spPr>
          <a:xfrm>
            <a:off x="7591937" y="88542"/>
            <a:ext cx="716322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FD4E727-6FAB-89BA-D5A4-328203B03DEC}"/>
              </a:ext>
            </a:extLst>
          </p:cNvPr>
          <p:cNvSpPr/>
          <p:nvPr/>
        </p:nvSpPr>
        <p:spPr>
          <a:xfrm>
            <a:off x="3830005" y="455491"/>
            <a:ext cx="739428" cy="575429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A5B9B9CC-0B73-53C6-37A9-B18209C54B8D}"/>
              </a:ext>
            </a:extLst>
          </p:cNvPr>
          <p:cNvSpPr/>
          <p:nvPr/>
        </p:nvSpPr>
        <p:spPr>
          <a:xfrm>
            <a:off x="3888996" y="527976"/>
            <a:ext cx="535519" cy="38642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24983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37EDB2-CEA0-8393-BA9A-E21E105D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0"/>
            <a:ext cx="12223685" cy="68402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89B1BD-EE4C-92F5-9BCF-5B26168C4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75" y="3233131"/>
            <a:ext cx="943222" cy="391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FFFA49-743E-557A-C95C-9483C319F8A4}"/>
              </a:ext>
            </a:extLst>
          </p:cNvPr>
          <p:cNvSpPr/>
          <p:nvPr/>
        </p:nvSpPr>
        <p:spPr>
          <a:xfrm>
            <a:off x="1272129" y="2841620"/>
            <a:ext cx="1175744" cy="1014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5C1789-5C60-FB09-7CCE-6527A5B7B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201" y="3244521"/>
            <a:ext cx="1927519" cy="3032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C96021C-D2B4-2DE5-52E6-1D61354D1DA4}"/>
              </a:ext>
            </a:extLst>
          </p:cNvPr>
          <p:cNvSpPr/>
          <p:nvPr/>
        </p:nvSpPr>
        <p:spPr>
          <a:xfrm>
            <a:off x="9006347" y="2985150"/>
            <a:ext cx="2058153" cy="8709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214B2-F34B-9DA7-4FE5-7167C8E4167D}"/>
              </a:ext>
            </a:extLst>
          </p:cNvPr>
          <p:cNvSpPr/>
          <p:nvPr/>
        </p:nvSpPr>
        <p:spPr>
          <a:xfrm>
            <a:off x="8852980" y="2930110"/>
            <a:ext cx="2411337" cy="101443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D766BB0F-3B9D-0010-938C-A393E4DF1DB7}"/>
              </a:ext>
            </a:extLst>
          </p:cNvPr>
          <p:cNvSpPr/>
          <p:nvPr/>
        </p:nvSpPr>
        <p:spPr>
          <a:xfrm>
            <a:off x="137653" y="79689"/>
            <a:ext cx="11932538" cy="1337658"/>
          </a:xfrm>
          <a:prstGeom prst="wedgeRectCallout">
            <a:avLst>
              <a:gd name="adj1" fmla="val -11145"/>
              <a:gd name="adj2" fmla="val 391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Le guépard a une vitesse moyenne de </a:t>
            </a:r>
            <a:r>
              <a:rPr lang="fr-FR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90</a:t>
            </a:r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 km/h. Alors que le chevreuil court </a:t>
            </a:r>
            <a:r>
              <a:rPr lang="fr-FR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12 </a:t>
            </a:r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km/h </a:t>
            </a:r>
            <a:r>
              <a:rPr lang="fr-FR" sz="2800">
                <a:solidFill>
                  <a:schemeClr val="tx1"/>
                </a:solidFill>
                <a:highlight>
                  <a:srgbClr val="00FF00"/>
                </a:highlight>
                <a:latin typeface="Open-Dyslexic" panose="020B0603030804020204" pitchFamily="34" charset="0"/>
              </a:rPr>
              <a:t>moins vite</a:t>
            </a:r>
            <a:r>
              <a:rPr lang="fr-FR" sz="2800">
                <a:solidFill>
                  <a:schemeClr val="tx1"/>
                </a:solidFill>
                <a:latin typeface="Open-Dyslexic" panose="020B0603030804020204" pitchFamily="34" charset="0"/>
              </a:rPr>
              <a:t>, quelle est la vitesse moyenne du chevreuil </a:t>
            </a:r>
            <a:r>
              <a:rPr lang="fr-FR" sz="2800">
                <a:solidFill>
                  <a:schemeClr val="tx1"/>
                </a:solidFill>
                <a:highlight>
                  <a:srgbClr val="FFFF00"/>
                </a:highlight>
                <a:latin typeface="Open-Dyslexic" panose="020B0603030804020204" pitchFamily="34" charset="0"/>
              </a:rPr>
              <a:t>?</a:t>
            </a:r>
            <a:endParaRPr lang="LID4096" sz="2800">
              <a:solidFill>
                <a:schemeClr val="tx1"/>
              </a:solidFill>
              <a:highlight>
                <a:srgbClr val="FFFF00"/>
              </a:highlight>
              <a:latin typeface="Open-Dyslexic" panose="020B0603030804020204" pitchFamily="34" charset="0"/>
            </a:endParaRPr>
          </a:p>
        </p:txBody>
      </p:sp>
      <p:pic>
        <p:nvPicPr>
          <p:cNvPr id="17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CD31157D-5B0C-655C-2157-937DE8E66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6" y="4468091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ADA6E2-6383-86A9-ABEB-8D9478C6F25A}"/>
              </a:ext>
            </a:extLst>
          </p:cNvPr>
          <p:cNvSpPr txBox="1"/>
          <p:nvPr/>
        </p:nvSpPr>
        <p:spPr>
          <a:xfrm>
            <a:off x="1232949" y="4897051"/>
            <a:ext cx="1742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/>
              <a:t>ETAT</a:t>
            </a:r>
            <a:endParaRPr lang="LID4096" sz="4400" b="1"/>
          </a:p>
        </p:txBody>
      </p:sp>
      <p:pic>
        <p:nvPicPr>
          <p:cNvPr id="19" name="Picture 2" descr="Maped - Kit Ardoise Blanche - Souple Incassable - 1 Ardoise Effaçable + 1  Porte-accessoires + 1 Brosse + 1 Feutre Ardoise - Double Faces - Cadre  Ardoise de Coloris Aléatoire (Bleu, Rouge, Violet) : Amazon.fr: Fournitures  de bureau">
            <a:extLst>
              <a:ext uri="{FF2B5EF4-FFF2-40B4-BE49-F238E27FC236}">
                <a16:creationId xmlns:a16="http://schemas.microsoft.com/office/drawing/2014/main" id="{DA9CA8C4-5658-ADE3-1DD4-08A7162D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05" y="4389600"/>
            <a:ext cx="2429571" cy="17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B840631-C8DD-8E10-7DD2-5A18493EBB77}"/>
              </a:ext>
            </a:extLst>
          </p:cNvPr>
          <p:cNvSpPr txBox="1"/>
          <p:nvPr/>
        </p:nvSpPr>
        <p:spPr>
          <a:xfrm>
            <a:off x="9095789" y="5011024"/>
            <a:ext cx="22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COMPARAISON</a:t>
            </a:r>
            <a:endParaRPr lang="LID4096" sz="2400" b="1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977EDDB-C13A-F22B-EBB5-68750EF3E2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9224" y="5950033"/>
            <a:ext cx="1849837" cy="82677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52824E6-DA50-594E-AC88-4150E4BBB4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1905" y="5589908"/>
            <a:ext cx="1743432" cy="11795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1278426-CA0E-DFAC-9284-F280BF446180}"/>
              </a:ext>
            </a:extLst>
          </p:cNvPr>
          <p:cNvSpPr/>
          <p:nvPr/>
        </p:nvSpPr>
        <p:spPr>
          <a:xfrm>
            <a:off x="7591937" y="88542"/>
            <a:ext cx="716322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FD4E727-6FAB-89BA-D5A4-328203B03DEC}"/>
              </a:ext>
            </a:extLst>
          </p:cNvPr>
          <p:cNvSpPr/>
          <p:nvPr/>
        </p:nvSpPr>
        <p:spPr>
          <a:xfrm>
            <a:off x="3830005" y="455491"/>
            <a:ext cx="739428" cy="575429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A5B9B9CC-0B73-53C6-37A9-B18209C54B8D}"/>
              </a:ext>
            </a:extLst>
          </p:cNvPr>
          <p:cNvSpPr/>
          <p:nvPr/>
        </p:nvSpPr>
        <p:spPr>
          <a:xfrm>
            <a:off x="3888996" y="527976"/>
            <a:ext cx="535519" cy="38642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1D17A9-28CE-31FB-1861-B442AC39C1DD}"/>
              </a:ext>
            </a:extLst>
          </p:cNvPr>
          <p:cNvSpPr/>
          <p:nvPr/>
        </p:nvSpPr>
        <p:spPr>
          <a:xfrm>
            <a:off x="7961651" y="943225"/>
            <a:ext cx="474426" cy="53608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3200" b="1">
              <a:solidFill>
                <a:schemeClr val="accent1"/>
              </a:solidFill>
            </a:endParaRPr>
          </a:p>
        </p:txBody>
      </p:sp>
      <p:sp>
        <p:nvSpPr>
          <p:cNvPr id="13" name="Bulle narrative : rectangle 12">
            <a:extLst>
              <a:ext uri="{FF2B5EF4-FFF2-40B4-BE49-F238E27FC236}">
                <a16:creationId xmlns:a16="http://schemas.microsoft.com/office/drawing/2014/main" id="{5781CF2F-7D62-50DC-40BA-AFCCF715C861}"/>
              </a:ext>
            </a:extLst>
          </p:cNvPr>
          <p:cNvSpPr/>
          <p:nvPr/>
        </p:nvSpPr>
        <p:spPr>
          <a:xfrm>
            <a:off x="6528619" y="1633872"/>
            <a:ext cx="1907458" cy="495611"/>
          </a:xfrm>
          <a:prstGeom prst="wedgeRectCallout">
            <a:avLst>
              <a:gd name="adj1" fmla="val -19742"/>
              <a:gd name="adj2" fmla="val 15608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ETAT 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577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0CFAF08-D013-D184-6754-B9E7772D0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960"/>
            <a:ext cx="12169047" cy="6870959"/>
          </a:xfrm>
          <a:prstGeom prst="rect">
            <a:avLst/>
          </a:prstGeom>
        </p:spPr>
      </p:pic>
      <p:sp>
        <p:nvSpPr>
          <p:cNvPr id="6" name="Bulle narrative : rectangle 5">
            <a:extLst>
              <a:ext uri="{FF2B5EF4-FFF2-40B4-BE49-F238E27FC236}">
                <a16:creationId xmlns:a16="http://schemas.microsoft.com/office/drawing/2014/main" id="{72FA998C-7080-120A-CCDF-49C61FD28532}"/>
              </a:ext>
            </a:extLst>
          </p:cNvPr>
          <p:cNvSpPr/>
          <p:nvPr/>
        </p:nvSpPr>
        <p:spPr>
          <a:xfrm>
            <a:off x="6528618" y="1633872"/>
            <a:ext cx="3972233" cy="495611"/>
          </a:xfrm>
          <a:prstGeom prst="wedgeRectCallout">
            <a:avLst>
              <a:gd name="adj1" fmla="val -24445"/>
              <a:gd name="adj2" fmla="val 14616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Bon travail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7" name="Bulle narrative : rectangle 6">
            <a:extLst>
              <a:ext uri="{FF2B5EF4-FFF2-40B4-BE49-F238E27FC236}">
                <a16:creationId xmlns:a16="http://schemas.microsoft.com/office/drawing/2014/main" id="{87FDB517-16B2-0880-4CF7-C72E737A5A55}"/>
              </a:ext>
            </a:extLst>
          </p:cNvPr>
          <p:cNvSpPr/>
          <p:nvPr/>
        </p:nvSpPr>
        <p:spPr>
          <a:xfrm>
            <a:off x="1932037" y="1138261"/>
            <a:ext cx="3972233" cy="495611"/>
          </a:xfrm>
          <a:prstGeom prst="wedgeRectCallout">
            <a:avLst>
              <a:gd name="adj1" fmla="val 19614"/>
              <a:gd name="adj2" fmla="val 23940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Open-Dyslexic" panose="020B0603030804020204" pitchFamily="34" charset="0"/>
              </a:rPr>
              <a:t>A bientôt !</a:t>
            </a:r>
            <a:endParaRPr lang="en-US" sz="2800" dirty="0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1573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884</Words>
  <Application>Microsoft Office PowerPoint</Application>
  <PresentationFormat>Grand écran</PresentationFormat>
  <Paragraphs>102</Paragraphs>
  <Slides>27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Open-Dyslexic</vt:lpstr>
      <vt:lpstr>Thème Office</vt:lpstr>
      <vt:lpstr>RESOLUTION DE PROBLEMES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RESOLUTION DE PROBLEMES </dc:title>
  <dc:creator>CARRE Gurvan</dc:creator>
  <cp:lastModifiedBy>CARRE Gurvan</cp:lastModifiedBy>
  <cp:revision>3</cp:revision>
  <dcterms:created xsi:type="dcterms:W3CDTF">2023-09-20T11:38:40Z</dcterms:created>
  <dcterms:modified xsi:type="dcterms:W3CDTF">2023-09-20T17:03:16Z</dcterms:modified>
</cp:coreProperties>
</file>